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1" r:id="rId2"/>
    <p:sldId id="262" r:id="rId3"/>
    <p:sldId id="268" r:id="rId4"/>
    <p:sldId id="263" r:id="rId5"/>
    <p:sldId id="264" r:id="rId6"/>
    <p:sldId id="272" r:id="rId7"/>
    <p:sldId id="267" r:id="rId8"/>
    <p:sldId id="270" r:id="rId9"/>
    <p:sldId id="265" r:id="rId10"/>
    <p:sldId id="266" r:id="rId11"/>
    <p:sldId id="269" r:id="rId12"/>
    <p:sldId id="271" r:id="rId13"/>
    <p:sldId id="273" r:id="rId1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5C1F988-3E1D-46CD-8ADF-08E40D5889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74BAC71-3C49-4CBC-B642-8CFC8775FE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4F9FD67-A9BE-427C-9950-11D4DB08F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75208-1C0D-4E10-8796-65B436358BD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FDE0FBA-EC28-4274-97EE-5ED5C6D1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9B8D388-854F-4596-9574-1D15F83A1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076DB-40AA-4038-822D-F27942765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02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DCA9B9-9CD2-406C-80C3-3007F7732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45FF775D-512D-4EF3-B64E-26BBA7F640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94F637C-32C6-4FE4-8E90-77BA5B391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75208-1C0D-4E10-8796-65B436358BD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19B53C0-4377-4573-ACAF-5D5B5C1E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B91EA6D-8A99-43A2-BAD6-13C5F0D61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076DB-40AA-4038-822D-F27942765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27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C35BC908-051A-4DAC-B4F3-48C3FD00EE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47388B04-5540-4757-B9EF-DC8C2051A2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3110315-A5C6-4837-8E4F-52A28EACE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75208-1C0D-4E10-8796-65B436358BD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50C6396-6EA6-4A16-8F9F-2367ECDA5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D789DE3-DD03-434D-A66C-E9855DFD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076DB-40AA-4038-822D-F27942765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05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ACD1E3-62E7-4A53-88C1-FDC9B4713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9041FFB-BB3C-4064-B423-C21C9861F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D7665A9-8642-4118-BF84-506D20755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75208-1C0D-4E10-8796-65B436358BD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81914DC-92FB-47EA-A710-90597E6A2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6C1DCF4-BDBA-433D-9844-1F2378AA8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076DB-40AA-4038-822D-F27942765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80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962C5A7-3DEB-4DC4-A1F8-EDCFF7977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D88CC8D-D2E7-4599-902C-C41ED099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DAE5BD2-F6AD-4FE8-8FC2-CCF4D5AD7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75208-1C0D-4E10-8796-65B436358BD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61758EC-F8D3-4FA6-A059-F2276F867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A89F595-8CF3-45AD-9F57-AE4AF94F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076DB-40AA-4038-822D-F27942765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381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13907F9-9238-4D20-AA61-EFE8676EB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52EAC18-BE1F-4E0B-96AC-C35F6DBEB3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D7BE21CA-A0EF-433A-B72D-1FC2B237C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8B9CD33-0C36-4C88-A65A-24EAF959B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75208-1C0D-4E10-8796-65B436358BD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DE3C85E-54D2-42B5-AFAC-61D60E103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851C982-380C-4711-A36F-CF714F6F1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076DB-40AA-4038-822D-F27942765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06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B9E2AA-B0B2-4858-B9F9-E33147686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244879F-81C8-46F4-ADC9-0E3F12377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58DDE56-1411-49E0-8657-03A868E38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C27E8C68-1B3B-419A-BEED-6F909F8BC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9B4508B-4762-4118-B9AE-6EF8D8CD2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A11F5CDF-B7ED-4896-923A-A853F2BD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75208-1C0D-4E10-8796-65B436358BD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85398930-1766-453E-839B-9258D7E74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23987141-CE76-41D7-906F-9B2B4556C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076DB-40AA-4038-822D-F27942765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44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17A29D-6C1E-49A7-9CEC-5D432112E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E11FED53-67B1-40DE-AA30-1A2DFDE9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75208-1C0D-4E10-8796-65B436358BD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8CCB6E10-034C-4DFD-BA91-B4D4CF227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C5B85DEE-CEF8-4316-B606-564E0BA6A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076DB-40AA-4038-822D-F27942765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3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7877FB8F-9580-41E7-84F7-2E85BE4B9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75208-1C0D-4E10-8796-65B436358BD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723A6A09-097D-4B45-B301-74FD0D22D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2A7BB26E-0ECD-48DD-9B29-687E80647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076DB-40AA-4038-822D-F27942765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53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7FD1BB-9324-4253-B8E6-DA274B041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9D24164-8C90-4F5C-AB61-B53A37CAD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4AA739E3-9B02-44F1-B6DC-F2482BE4EE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525A1EE-6026-4412-8AD0-5D89FE2E7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75208-1C0D-4E10-8796-65B436358BD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B166AFC-DB6C-4271-928A-938A3C550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B9122E28-8234-450E-A807-131997D63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076DB-40AA-4038-822D-F27942765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01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43BD889-F66E-4794-91A1-B1090E6BC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641A530F-8B45-4C5E-9C17-31AF6079DC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3D430B0F-1805-4331-B47F-F875B83BD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DE6B36DD-6B1D-4331-A83E-B33BAF36B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75208-1C0D-4E10-8796-65B436358BD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3061851-7353-4869-A43E-9E1202668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7D0D532-F5E3-4D68-A584-23FB4787E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076DB-40AA-4038-822D-F27942765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838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1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E7FF2F9F-43E9-474F-BB01-2BD54890B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ACEC76B-47E8-40D8-9F2F-278245396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022C588-EF50-4BD8-B603-F9E2D5BD87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75208-1C0D-4E10-8796-65B436358BDE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77CE490-7BD3-47BF-9C13-7EFEC518DF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6C2145F-BFDF-4847-B39F-34D8BAD48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076DB-40AA-4038-822D-F27942765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6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D7C716-7882-482E-9735-8C01A3DFF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2FB0C78-1189-43E1-9EA0-2626ACDDB6C8}"/>
              </a:ext>
            </a:extLst>
          </p:cNvPr>
          <p:cNvGrpSpPr/>
          <p:nvPr/>
        </p:nvGrpSpPr>
        <p:grpSpPr>
          <a:xfrm>
            <a:off x="206926" y="398302"/>
            <a:ext cx="11778148" cy="3114589"/>
            <a:chOff x="154699" y="371951"/>
            <a:chExt cx="11778148" cy="311458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358052-B628-4308-95B3-1D9632EAE1E4}"/>
                </a:ext>
              </a:extLst>
            </p:cNvPr>
            <p:cNvSpPr txBox="1"/>
            <p:nvPr/>
          </p:nvSpPr>
          <p:spPr>
            <a:xfrm>
              <a:off x="154699" y="2717099"/>
              <a:ext cx="117781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4400" b="1" dirty="0">
                  <a:solidFill>
                    <a:prstClr val="black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BLAGDANSKI ASORTIMAN PROIZVODA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17177B-D966-48B8-AF25-3520DD61B588}"/>
                </a:ext>
              </a:extLst>
            </p:cNvPr>
            <p:cNvSpPr txBox="1"/>
            <p:nvPr/>
          </p:nvSpPr>
          <p:spPr>
            <a:xfrm>
              <a:off x="1559912" y="371951"/>
              <a:ext cx="8766385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hr-HR" sz="2400" b="1" dirty="0">
                  <a:solidFill>
                    <a:srgbClr val="263238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Osnovna škola Frana Krste Frankopana, Zagreb</a:t>
              </a:r>
              <a:endPara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hr-HR" sz="2400" b="1" dirty="0">
                <a:solidFill>
                  <a:srgbClr val="263238"/>
                </a:solidFill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hr-HR" sz="2400" b="1" dirty="0">
                <a:solidFill>
                  <a:srgbClr val="263238"/>
                </a:solidFill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3200" b="1" dirty="0">
                  <a:solidFill>
                    <a:srgbClr val="263238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Učenička zadruga </a:t>
              </a:r>
              <a:r>
                <a:rPr lang="hr-HR" sz="3200" b="1" i="1" dirty="0" err="1">
                  <a:solidFill>
                    <a:srgbClr val="263238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Fran</a:t>
              </a:r>
              <a:r>
                <a:rPr lang="hr-HR" sz="3200" b="1" dirty="0">
                  <a:solidFill>
                    <a:srgbClr val="263238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4981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45E9B0A4-0516-49A1-8A78-B77DF4DEA29A}"/>
              </a:ext>
            </a:extLst>
          </p:cNvPr>
          <p:cNvSpPr txBox="1"/>
          <p:nvPr/>
        </p:nvSpPr>
        <p:spPr>
          <a:xfrm>
            <a:off x="771526" y="790575"/>
            <a:ext cx="6724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TORBICE - PERNICE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7383D614-27A4-49D3-8190-7AB016660334}"/>
              </a:ext>
            </a:extLst>
          </p:cNvPr>
          <p:cNvSpPr txBox="1"/>
          <p:nvPr/>
        </p:nvSpPr>
        <p:spPr>
          <a:xfrm>
            <a:off x="346217" y="2011592"/>
            <a:ext cx="332387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avolini" panose="03000502040302020204" pitchFamily="66" charset="0"/>
                <a:cs typeface="Cavolini" panose="03000502040302020204" pitchFamily="66" charset="0"/>
              </a:rPr>
              <a:t>Jednostavne platnene torbice ukrašene su tehnikom </a:t>
            </a:r>
            <a:r>
              <a:rPr lang="hr-HR" sz="2000" i="1" dirty="0" err="1">
                <a:latin typeface="Cavolini" panose="03000502040302020204" pitchFamily="66" charset="0"/>
                <a:cs typeface="Cavolini" panose="03000502040302020204" pitchFamily="66" charset="0"/>
              </a:rPr>
              <a:t>decoupage</a:t>
            </a:r>
            <a:r>
              <a:rPr lang="hr-HR" sz="2000" dirty="0">
                <a:latin typeface="Cavolini" panose="03000502040302020204" pitchFamily="66" charset="0"/>
                <a:cs typeface="Cavolini" panose="03000502040302020204" pitchFamily="66" charset="0"/>
              </a:rPr>
              <a:t> te platnenim trakama i vezom. </a:t>
            </a:r>
          </a:p>
          <a:p>
            <a:r>
              <a:rPr lang="hr-HR" sz="2000" dirty="0">
                <a:latin typeface="Cavolini" panose="03000502040302020204" pitchFamily="66" charset="0"/>
                <a:cs typeface="Cavolini" panose="03000502040302020204" pitchFamily="66" charset="0"/>
              </a:rPr>
              <a:t>U svakoj se torbici nalazi paketić prigodnih božićnih keksa.</a:t>
            </a:r>
          </a:p>
          <a:p>
            <a:r>
              <a:rPr lang="hr-HR" sz="2000" dirty="0">
                <a:latin typeface="Cavolini" panose="03000502040302020204" pitchFamily="66" charset="0"/>
                <a:cs typeface="Cavolini" panose="03000502040302020204" pitchFamily="66" charset="0"/>
              </a:rPr>
              <a:t>Dimenzije: 20 X 10 cm</a:t>
            </a:r>
          </a:p>
          <a:p>
            <a:endParaRPr lang="hr-HR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7" name="Slika 6" descr="Slika na kojoj se prikazuje plavo, stolnjak, posteljina, nekoliko&#10;&#10;Opis je automatski generiran">
            <a:extLst>
              <a:ext uri="{FF2B5EF4-FFF2-40B4-BE49-F238E27FC236}">
                <a16:creationId xmlns:a16="http://schemas.microsoft.com/office/drawing/2014/main" id="{8A765B37-EFE3-4A5B-AE3A-243CB5EA04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" t="25971" r="5558" b="19584"/>
          <a:stretch/>
        </p:blipFill>
        <p:spPr>
          <a:xfrm>
            <a:off x="3743325" y="1962150"/>
            <a:ext cx="8102458" cy="357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1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C3DCDF52-0CC1-4529-8FD1-7C8C2698717F}"/>
              </a:ext>
            </a:extLst>
          </p:cNvPr>
          <p:cNvSpPr txBox="1"/>
          <p:nvPr/>
        </p:nvSpPr>
        <p:spPr>
          <a:xfrm>
            <a:off x="895351" y="250508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VILENJAČKE TEGLICE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BD3FDD61-A5B0-48FE-8A57-FF24B90FCD3A}"/>
              </a:ext>
            </a:extLst>
          </p:cNvPr>
          <p:cNvSpPr txBox="1"/>
          <p:nvPr/>
        </p:nvSpPr>
        <p:spPr>
          <a:xfrm>
            <a:off x="895350" y="1330536"/>
            <a:ext cx="74181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avolini" panose="03000502040302020204" pitchFamily="66" charset="0"/>
                <a:cs typeface="Cavolini" panose="03000502040302020204" pitchFamily="66" charset="0"/>
              </a:rPr>
              <a:t>Keramičke terakota teglice obložene su </a:t>
            </a:r>
            <a:r>
              <a:rPr lang="hr-HR" sz="2000" dirty="0" err="1">
                <a:latin typeface="Cavolini" panose="03000502040302020204" pitchFamily="66" charset="0"/>
                <a:cs typeface="Cavolini" panose="03000502040302020204" pitchFamily="66" charset="0"/>
              </a:rPr>
              <a:t>filcom</a:t>
            </a:r>
            <a:r>
              <a:rPr lang="hr-HR" sz="2000" dirty="0">
                <a:latin typeface="Cavolini" panose="03000502040302020204" pitchFamily="66" charset="0"/>
                <a:cs typeface="Cavolini" panose="03000502040302020204" pitchFamily="66" charset="0"/>
              </a:rPr>
              <a:t> i ukrašene bijelim </a:t>
            </a:r>
            <a:r>
              <a:rPr lang="hr-HR" sz="2000" dirty="0" err="1">
                <a:latin typeface="Cavolini" panose="03000502040302020204" pitchFamily="66" charset="0"/>
                <a:cs typeface="Cavolini" panose="03000502040302020204" pitchFamily="66" charset="0"/>
              </a:rPr>
              <a:t>pomponima</a:t>
            </a:r>
            <a:r>
              <a:rPr lang="hr-HR" sz="2000" dirty="0">
                <a:latin typeface="Cavolini" panose="03000502040302020204" pitchFamily="66" charset="0"/>
                <a:cs typeface="Cavolini" panose="03000502040302020204" pitchFamily="66" charset="0"/>
              </a:rPr>
              <a:t>. U svakoj se teglici nalaze ukusni čokoladni bomboni.</a:t>
            </a:r>
          </a:p>
          <a:p>
            <a:r>
              <a:rPr lang="hr-HR" sz="2000" dirty="0">
                <a:latin typeface="Cavolini" panose="03000502040302020204" pitchFamily="66" charset="0"/>
                <a:cs typeface="Cavolini" panose="03000502040302020204" pitchFamily="66" charset="0"/>
              </a:rPr>
              <a:t>Visina: cca 7 cm; promjer: cca 9 cm</a:t>
            </a:r>
          </a:p>
          <a:p>
            <a:endParaRPr lang="hr-HR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Slika 4" descr="Slika na kojoj se prikazuje nekoliko&#10;&#10;Opis je automatski generiran">
            <a:extLst>
              <a:ext uri="{FF2B5EF4-FFF2-40B4-BE49-F238E27FC236}">
                <a16:creationId xmlns:a16="http://schemas.microsoft.com/office/drawing/2014/main" id="{502221A4-B9DE-4A0E-A741-F7D607B639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5" r="4062" b="24583"/>
          <a:stretch/>
        </p:blipFill>
        <p:spPr>
          <a:xfrm>
            <a:off x="1966912" y="2986896"/>
            <a:ext cx="8520113" cy="356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28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58FCC92A-1008-49BE-930C-70CE80BCFFA6}"/>
              </a:ext>
            </a:extLst>
          </p:cNvPr>
          <p:cNvSpPr txBox="1"/>
          <p:nvPr/>
        </p:nvSpPr>
        <p:spPr>
          <a:xfrm>
            <a:off x="1085352" y="491675"/>
            <a:ext cx="6565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KIŠOBRAN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AB64B855-6B08-4236-B087-FB70B2580BD8}"/>
              </a:ext>
            </a:extLst>
          </p:cNvPr>
          <p:cNvSpPr txBox="1"/>
          <p:nvPr/>
        </p:nvSpPr>
        <p:spPr>
          <a:xfrm>
            <a:off x="1149696" y="1322672"/>
            <a:ext cx="7910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avolini" panose="03000502040302020204" pitchFamily="66" charset="0"/>
                <a:cs typeface="Cavolini" panose="03000502040302020204" pitchFamily="66" charset="0"/>
              </a:rPr>
              <a:t>Veliki kišobrani na drvenome štapu sa zimskim motivima pahuljica i vilenjaka, oslikani su trajnim akrilnim bojama otpornim na vremenske utjecaje.</a:t>
            </a:r>
          </a:p>
          <a:p>
            <a:endParaRPr lang="hr-HR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Slika 4" descr="Slika na kojoj se prikazuje tekst, posteljina, dodatak&#10;&#10;Opis je automatski generiran">
            <a:extLst>
              <a:ext uri="{FF2B5EF4-FFF2-40B4-BE49-F238E27FC236}">
                <a16:creationId xmlns:a16="http://schemas.microsoft.com/office/drawing/2014/main" id="{43F3DD6C-D20F-4C44-8996-0BCBB5427E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6" t="3181" r="2722"/>
          <a:stretch/>
        </p:blipFill>
        <p:spPr>
          <a:xfrm>
            <a:off x="6536193" y="2749424"/>
            <a:ext cx="4486960" cy="3766096"/>
          </a:xfrm>
          <a:prstGeom prst="rect">
            <a:avLst/>
          </a:prstGeom>
        </p:spPr>
      </p:pic>
      <p:pic>
        <p:nvPicPr>
          <p:cNvPr id="7" name="Slika 6" descr="Slika na kojoj se prikazuje kišobran, dodatak&#10;&#10;Opis je automatski generiran">
            <a:extLst>
              <a:ext uri="{FF2B5EF4-FFF2-40B4-BE49-F238E27FC236}">
                <a16:creationId xmlns:a16="http://schemas.microsoft.com/office/drawing/2014/main" id="{945F7C6A-9D7D-4C8D-A680-94D3AA6770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" t="856" r="4465" b="3486"/>
          <a:stretch/>
        </p:blipFill>
        <p:spPr>
          <a:xfrm>
            <a:off x="1050955" y="2749424"/>
            <a:ext cx="4671499" cy="376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99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105068BA-63D2-4194-8459-2EAFBCBBD581}"/>
              </a:ext>
            </a:extLst>
          </p:cNvPr>
          <p:cNvSpPr txBox="1"/>
          <p:nvPr/>
        </p:nvSpPr>
        <p:spPr>
          <a:xfrm>
            <a:off x="1053702" y="178790"/>
            <a:ext cx="4353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BILJKA DUH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19E89C28-C420-4DD4-8561-513006D02149}"/>
              </a:ext>
            </a:extLst>
          </p:cNvPr>
          <p:cNvSpPr txBox="1"/>
          <p:nvPr/>
        </p:nvSpPr>
        <p:spPr>
          <a:xfrm>
            <a:off x="402847" y="1110455"/>
            <a:ext cx="56931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avolini" panose="03000502040302020204" pitchFamily="66" charset="0"/>
                <a:cs typeface="Cavolini" panose="03000502040302020204" pitchFamily="66" charset="0"/>
              </a:rPr>
              <a:t>Zanimljiv sukulent, </a:t>
            </a:r>
            <a:r>
              <a:rPr lang="hr-HR" sz="2000" i="1" dirty="0">
                <a:latin typeface="Cavolini" panose="03000502040302020204" pitchFamily="66" charset="0"/>
                <a:cs typeface="Cavolini" panose="03000502040302020204" pitchFamily="66" charset="0"/>
              </a:rPr>
              <a:t>biljka duh</a:t>
            </a:r>
            <a:r>
              <a:rPr lang="hr-HR" sz="2000" dirty="0">
                <a:latin typeface="Cavolini" panose="03000502040302020204" pitchFamily="66" charset="0"/>
                <a:cs typeface="Cavolini" panose="03000502040302020204" pitchFamily="66" charset="0"/>
              </a:rPr>
              <a:t>, ima brojne blagotvorne učinke: pročišćava zrak, daje osjećaj svježine, smanjuje stres, širi pozitivnu energiju.</a:t>
            </a:r>
          </a:p>
          <a:p>
            <a:endParaRPr lang="hr-HR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109C7900-9CD7-4DF5-87AE-39113A1C24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13450" r="14167"/>
          <a:stretch/>
        </p:blipFill>
        <p:spPr>
          <a:xfrm rot="5400000">
            <a:off x="115429" y="3701923"/>
            <a:ext cx="3619896" cy="195889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FF8A0A34-668D-4D83-8F1A-F30DCEE9ED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5" t="5932" r="13141" b="8397"/>
          <a:stretch/>
        </p:blipFill>
        <p:spPr>
          <a:xfrm rot="5400000">
            <a:off x="2574700" y="3658429"/>
            <a:ext cx="3626517" cy="203925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6AD9886C-C3AC-49B1-9805-A15769AB6C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5" t="7840" r="31327"/>
          <a:stretch/>
        </p:blipFill>
        <p:spPr>
          <a:xfrm>
            <a:off x="6421600" y="472892"/>
            <a:ext cx="5091739" cy="4366253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970EB17B-C6BD-4AA1-B0AA-EA184383A24C}"/>
              </a:ext>
            </a:extLst>
          </p:cNvPr>
          <p:cNvSpPr txBox="1"/>
          <p:nvPr/>
        </p:nvSpPr>
        <p:spPr>
          <a:xfrm>
            <a:off x="6266576" y="5111783"/>
            <a:ext cx="54360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dirty="0">
                <a:latin typeface="Cavolini" panose="03000502040302020204" pitchFamily="66" charset="0"/>
                <a:cs typeface="Cavolini" panose="03000502040302020204" pitchFamily="66" charset="0"/>
              </a:rPr>
              <a:t>Posađena je u keramičkim teglicama promjera cca 8 cm, prigodno umotana, a uz nju dolazi i oznaka s mogućnošću upisa imena osobe ili blagdanskih želja.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36244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>
            <a:extLst>
              <a:ext uri="{FF2B5EF4-FFF2-40B4-BE49-F238E27FC236}">
                <a16:creationId xmlns:a16="http://schemas.microsoft.com/office/drawing/2014/main" id="{0C23FCEE-3DE7-4943-A609-C1AE28913A41}"/>
              </a:ext>
            </a:extLst>
          </p:cNvPr>
          <p:cNvSpPr txBox="1"/>
          <p:nvPr/>
        </p:nvSpPr>
        <p:spPr>
          <a:xfrm>
            <a:off x="1342505" y="229803"/>
            <a:ext cx="324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JASLICE</a:t>
            </a:r>
            <a:endParaRPr lang="hr-HR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7" name="Slika 6" descr="Slika na kojoj se prikazuje plavo&#10;&#10;Opis je automatski generiran">
            <a:extLst>
              <a:ext uri="{FF2B5EF4-FFF2-40B4-BE49-F238E27FC236}">
                <a16:creationId xmlns:a16="http://schemas.microsoft.com/office/drawing/2014/main" id="{79C24091-2B99-4674-8AA5-8EDB2788A9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9" t="9589" r="32032" b="3543"/>
          <a:stretch/>
        </p:blipFill>
        <p:spPr>
          <a:xfrm>
            <a:off x="843290" y="3192311"/>
            <a:ext cx="3587622" cy="280480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6B6667B-9D7B-4975-8AEB-D8FBC24D17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6" r="30139"/>
          <a:stretch/>
        </p:blipFill>
        <p:spPr>
          <a:xfrm rot="5400000">
            <a:off x="4614278" y="2309466"/>
            <a:ext cx="4118266" cy="3340925"/>
          </a:xfrm>
          <a:prstGeom prst="rect">
            <a:avLst/>
          </a:prstGeom>
        </p:spPr>
      </p:pic>
      <p:pic>
        <p:nvPicPr>
          <p:cNvPr id="11" name="Slika 10" descr="Slika na kojoj se prikazuje plavo, oprema&#10;&#10;Opis je automatski generiran">
            <a:extLst>
              <a:ext uri="{FF2B5EF4-FFF2-40B4-BE49-F238E27FC236}">
                <a16:creationId xmlns:a16="http://schemas.microsoft.com/office/drawing/2014/main" id="{8E137FBB-3C6E-4685-8635-88A70B5F63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84" t="7357" r="15781" b="1117"/>
          <a:stretch/>
        </p:blipFill>
        <p:spPr>
          <a:xfrm rot="5400000">
            <a:off x="7758381" y="1868008"/>
            <a:ext cx="5110537" cy="3231572"/>
          </a:xfrm>
          <a:prstGeom prst="rect">
            <a:avLst/>
          </a:prstGeom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id="{86992957-7DE8-40AB-B163-488D593FF672}"/>
              </a:ext>
            </a:extLst>
          </p:cNvPr>
          <p:cNvSpPr txBox="1"/>
          <p:nvPr/>
        </p:nvSpPr>
        <p:spPr>
          <a:xfrm>
            <a:off x="546981" y="1096305"/>
            <a:ext cx="46567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avolini" panose="03000502040302020204" pitchFamily="66" charset="0"/>
                <a:cs typeface="Cavolini" panose="03000502040302020204" pitchFamily="66" charset="0"/>
              </a:rPr>
              <a:t>Ove godine u ponudi imamo tri modela jaslica. Dva su izrađena u cijelosti od drva s drvenim figuricama, treći model su jaslice u staklenki, također s drvenim figuricama.</a:t>
            </a:r>
          </a:p>
        </p:txBody>
      </p:sp>
    </p:spTree>
    <p:extLst>
      <p:ext uri="{BB962C8B-B14F-4D97-AF65-F5344CB8AC3E}">
        <p14:creationId xmlns:p14="http://schemas.microsoft.com/office/powerpoint/2010/main" val="2077298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1996B02D-9198-4128-BD1B-BAD3333FF8B7}"/>
              </a:ext>
            </a:extLst>
          </p:cNvPr>
          <p:cNvSpPr txBox="1"/>
          <p:nvPr/>
        </p:nvSpPr>
        <p:spPr>
          <a:xfrm>
            <a:off x="571536" y="381000"/>
            <a:ext cx="8130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VJENČIĆI OD ČEŠERA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7EC2B36C-A4FE-4AF3-89D5-B168BC5261C8}"/>
              </a:ext>
            </a:extLst>
          </p:cNvPr>
          <p:cNvSpPr txBox="1"/>
          <p:nvPr/>
        </p:nvSpPr>
        <p:spPr>
          <a:xfrm>
            <a:off x="805344" y="1426128"/>
            <a:ext cx="48236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avolini" panose="03000502040302020204" pitchFamily="66" charset="0"/>
                <a:cs typeface="Cavolini" panose="03000502040302020204" pitchFamily="66" charset="0"/>
              </a:rPr>
              <a:t>Vjenčići su izrađeni od češera te ukrašeni platnenim trakicama i drvenim elementima.</a:t>
            </a:r>
          </a:p>
          <a:p>
            <a:r>
              <a:rPr lang="hr-HR" sz="2000" dirty="0">
                <a:latin typeface="Cavolini" panose="03000502040302020204" pitchFamily="66" charset="0"/>
                <a:cs typeface="Cavolini" panose="03000502040302020204" pitchFamily="66" charset="0"/>
              </a:rPr>
              <a:t>Promjer: cca 8 cm</a:t>
            </a:r>
          </a:p>
          <a:p>
            <a:endParaRPr lang="hr-HR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7AEBC2E9-92DE-4AE4-BFCD-CED5063786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9" t="1463" r="15078" b="-790"/>
          <a:stretch/>
        </p:blipFill>
        <p:spPr>
          <a:xfrm rot="5400000">
            <a:off x="6662120" y="1491280"/>
            <a:ext cx="6131324" cy="4177465"/>
          </a:xfrm>
          <a:prstGeom prst="rect">
            <a:avLst/>
          </a:prstGeom>
        </p:spPr>
      </p:pic>
      <p:pic>
        <p:nvPicPr>
          <p:cNvPr id="7" name="Slika 6" descr="Slika na kojoj se prikazuje okovi, lanac, dodatak, ogrlica&#10;&#10;Opis je automatski generiran">
            <a:extLst>
              <a:ext uri="{FF2B5EF4-FFF2-40B4-BE49-F238E27FC236}">
                <a16:creationId xmlns:a16="http://schemas.microsoft.com/office/drawing/2014/main" id="{3F3ECDD8-48D5-41AE-9812-5051816071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7" t="17064" r="22187" b="1290"/>
          <a:stretch/>
        </p:blipFill>
        <p:spPr>
          <a:xfrm rot="5400000">
            <a:off x="375475" y="3454523"/>
            <a:ext cx="3030548" cy="2638426"/>
          </a:xfrm>
          <a:prstGeom prst="rect">
            <a:avLst/>
          </a:prstGeom>
        </p:spPr>
      </p:pic>
      <p:pic>
        <p:nvPicPr>
          <p:cNvPr id="9" name="Slika 8" descr="Slika na kojoj se prikazuje tekst, lanac, dodatak&#10;&#10;Opis je automatski generiran">
            <a:extLst>
              <a:ext uri="{FF2B5EF4-FFF2-40B4-BE49-F238E27FC236}">
                <a16:creationId xmlns:a16="http://schemas.microsoft.com/office/drawing/2014/main" id="{99F2F7F9-251B-4B76-A87F-2FFC9D642C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2" t="5797" r="23360" b="2157"/>
          <a:stretch/>
        </p:blipFill>
        <p:spPr>
          <a:xfrm rot="5400000">
            <a:off x="3755943" y="3067940"/>
            <a:ext cx="3467100" cy="337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17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>
            <a:extLst>
              <a:ext uri="{FF2B5EF4-FFF2-40B4-BE49-F238E27FC236}">
                <a16:creationId xmlns:a16="http://schemas.microsoft.com/office/drawing/2014/main" id="{0C23FCEE-3DE7-4943-A609-C1AE28913A41}"/>
              </a:ext>
            </a:extLst>
          </p:cNvPr>
          <p:cNvSpPr txBox="1"/>
          <p:nvPr/>
        </p:nvSpPr>
        <p:spPr>
          <a:xfrm>
            <a:off x="1079785" y="376893"/>
            <a:ext cx="324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LICITARI</a:t>
            </a:r>
            <a:endParaRPr lang="hr-HR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54197C2A-5A81-4E6D-A3E8-423835D4B68B}"/>
              </a:ext>
            </a:extLst>
          </p:cNvPr>
          <p:cNvSpPr txBox="1"/>
          <p:nvPr/>
        </p:nvSpPr>
        <p:spPr>
          <a:xfrm>
            <a:off x="787934" y="1504735"/>
            <a:ext cx="74850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avolini" panose="03000502040302020204" pitchFamily="66" charset="0"/>
                <a:cs typeface="Cavolini" panose="03000502040302020204" pitchFamily="66" charset="0"/>
              </a:rPr>
              <a:t>Licitari su izrađeni tehnikom veza na filcu.</a:t>
            </a:r>
          </a:p>
          <a:p>
            <a:r>
              <a:rPr lang="hr-HR" sz="2000" dirty="0">
                <a:latin typeface="Cavolini" panose="03000502040302020204" pitchFamily="66" charset="0"/>
                <a:cs typeface="Cavolini" panose="03000502040302020204" pitchFamily="66" charset="0"/>
              </a:rPr>
              <a:t>Ispunjeni su lavandom iz školskoga vrta. </a:t>
            </a:r>
          </a:p>
          <a:p>
            <a:r>
              <a:rPr lang="hr-HR" sz="2000" dirty="0">
                <a:latin typeface="Cavolini" panose="03000502040302020204" pitchFamily="66" charset="0"/>
                <a:cs typeface="Cavolini" panose="03000502040302020204" pitchFamily="66" charset="0"/>
              </a:rPr>
              <a:t>Dimenzije: širina (u najširem dijelu) cca 12 cm 	       visina cca 10 cm</a:t>
            </a:r>
          </a:p>
          <a:p>
            <a:endParaRPr lang="hr-HR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C5E6077-190E-4FA6-BFDC-BC23FD5DC2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11864" r="29375" b="2503"/>
          <a:stretch/>
        </p:blipFill>
        <p:spPr>
          <a:xfrm>
            <a:off x="884868" y="3267894"/>
            <a:ext cx="4358990" cy="290992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FDD2CD3C-770C-4A3A-A0DA-9D0B8607A9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" t="5932" r="12500" b="6841"/>
          <a:stretch/>
        </p:blipFill>
        <p:spPr>
          <a:xfrm>
            <a:off x="6268659" y="3429000"/>
            <a:ext cx="5038473" cy="2409007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5309C570-F76B-43C8-8E45-350DCB1D04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8" r="32422"/>
          <a:stretch/>
        </p:blipFill>
        <p:spPr>
          <a:xfrm rot="5400000">
            <a:off x="8713426" y="345574"/>
            <a:ext cx="2242136" cy="272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92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CAF991B9-77C3-4B87-B196-449B2BF06630}"/>
              </a:ext>
            </a:extLst>
          </p:cNvPr>
          <p:cNvSpPr txBox="1"/>
          <p:nvPr/>
        </p:nvSpPr>
        <p:spPr>
          <a:xfrm>
            <a:off x="760864" y="312633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VEZENA SRCA</a:t>
            </a:r>
          </a:p>
        </p:txBody>
      </p:sp>
      <p:pic>
        <p:nvPicPr>
          <p:cNvPr id="4" name="Slika 3" descr="Slika na kojoj se prikazuje tekst&#10;&#10;Opis je automatski generiran">
            <a:extLst>
              <a:ext uri="{FF2B5EF4-FFF2-40B4-BE49-F238E27FC236}">
                <a16:creationId xmlns:a16="http://schemas.microsoft.com/office/drawing/2014/main" id="{DCDEEBA9-7330-4B41-B65E-5E9C8A36D9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-790" r="23828" b="1"/>
          <a:stretch/>
        </p:blipFill>
        <p:spPr>
          <a:xfrm rot="5400000">
            <a:off x="6866933" y="1222221"/>
            <a:ext cx="5362520" cy="4486330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68D6E6C0-A776-44E6-8F60-08E45F239A1B}"/>
              </a:ext>
            </a:extLst>
          </p:cNvPr>
          <p:cNvSpPr txBox="1"/>
          <p:nvPr/>
        </p:nvSpPr>
        <p:spPr>
          <a:xfrm>
            <a:off x="577616" y="1143630"/>
            <a:ext cx="47910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avolini" panose="03000502040302020204" pitchFamily="66" charset="0"/>
                <a:cs typeface="Cavolini" panose="03000502040302020204" pitchFamily="66" charset="0"/>
              </a:rPr>
              <a:t>Srca su izrađena tehnikom veza na filcu. Ispunjena su lavandom iz školskoga vrta.</a:t>
            </a:r>
          </a:p>
          <a:p>
            <a:r>
              <a:rPr lang="hr-HR" sz="2000" dirty="0">
                <a:latin typeface="Cavolini" panose="03000502040302020204" pitchFamily="66" charset="0"/>
                <a:cs typeface="Cavolini" panose="03000502040302020204" pitchFamily="66" charset="0"/>
              </a:rPr>
              <a:t>Dimenzije: širina cca 8 cm, 		      visina cca 7 cm</a:t>
            </a:r>
          </a:p>
        </p:txBody>
      </p:sp>
      <p:pic>
        <p:nvPicPr>
          <p:cNvPr id="7" name="Slika 6" descr="Slika na kojoj se prikazuje oprema&#10;&#10;Opis je automatski generiran">
            <a:extLst>
              <a:ext uri="{FF2B5EF4-FFF2-40B4-BE49-F238E27FC236}">
                <a16:creationId xmlns:a16="http://schemas.microsoft.com/office/drawing/2014/main" id="{139F0007-3D76-4620-959B-60143CCB51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4" r="25973"/>
          <a:stretch/>
        </p:blipFill>
        <p:spPr>
          <a:xfrm>
            <a:off x="426883" y="3272319"/>
            <a:ext cx="3797487" cy="285754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88472CEB-B9C1-4982-8374-EC0734A07A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4" r="24583" b="1000"/>
          <a:stretch/>
        </p:blipFill>
        <p:spPr>
          <a:xfrm>
            <a:off x="4639999" y="2478118"/>
            <a:ext cx="2249400" cy="1588469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DB04BDD7-4650-4C89-BA5D-54042FEF04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21250" b="1199"/>
          <a:stretch/>
        </p:blipFill>
        <p:spPr>
          <a:xfrm>
            <a:off x="4639999" y="4623882"/>
            <a:ext cx="2249400" cy="153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2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A621BE49-5DA3-42C5-A631-C59287CDA9C2}"/>
              </a:ext>
            </a:extLst>
          </p:cNvPr>
          <p:cNvSpPr txBox="1"/>
          <p:nvPr/>
        </p:nvSpPr>
        <p:spPr>
          <a:xfrm>
            <a:off x="710268" y="650965"/>
            <a:ext cx="765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VREĆICE S LAVANDOM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FB1FD087-58C8-4E41-BF61-86C629DB3A2E}"/>
              </a:ext>
            </a:extLst>
          </p:cNvPr>
          <p:cNvSpPr txBox="1"/>
          <p:nvPr/>
        </p:nvSpPr>
        <p:spPr>
          <a:xfrm>
            <a:off x="738231" y="1711354"/>
            <a:ext cx="46223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avolini" panose="03000502040302020204" pitchFamily="66" charset="0"/>
                <a:cs typeface="Cavolini" panose="03000502040302020204" pitchFamily="66" charset="0"/>
              </a:rPr>
              <a:t>Platnene vrećice ukrašene su tehnikom </a:t>
            </a:r>
            <a:r>
              <a:rPr lang="hr-HR" sz="2000" i="1" dirty="0" err="1">
                <a:latin typeface="Cavolini" panose="03000502040302020204" pitchFamily="66" charset="0"/>
                <a:cs typeface="Cavolini" panose="03000502040302020204" pitchFamily="66" charset="0"/>
              </a:rPr>
              <a:t>decoupage</a:t>
            </a:r>
            <a:r>
              <a:rPr lang="hr-HR" sz="2000" i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hr-HR" sz="2000" dirty="0">
                <a:latin typeface="Cavolini" panose="03000502040302020204" pitchFamily="66" charset="0"/>
                <a:cs typeface="Cavolini" panose="03000502040302020204" pitchFamily="66" charset="0"/>
              </a:rPr>
              <a:t>te napunjene cvijetom lavande iz školskoga vrta.</a:t>
            </a:r>
          </a:p>
          <a:p>
            <a:endParaRPr lang="hr-HR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0ADA54C-29AE-4246-B9F0-E21C391F51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9" t="267" r="32430" b="649"/>
          <a:stretch/>
        </p:blipFill>
        <p:spPr>
          <a:xfrm>
            <a:off x="5360565" y="1888384"/>
            <a:ext cx="6093204" cy="4816674"/>
          </a:xfrm>
          <a:prstGeom prst="rect">
            <a:avLst/>
          </a:prstGeom>
        </p:spPr>
      </p:pic>
      <p:pic>
        <p:nvPicPr>
          <p:cNvPr id="7" name="Slika 6" descr="Slika na kojoj se prikazuje plavo, nekoliko, različito&#10;&#10;Opis je automatski generiran">
            <a:extLst>
              <a:ext uri="{FF2B5EF4-FFF2-40B4-BE49-F238E27FC236}">
                <a16:creationId xmlns:a16="http://schemas.microsoft.com/office/drawing/2014/main" id="{8DFD7ED5-5D26-45BB-9D75-153F8EBF1D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t="1713" r="14227" b="4709"/>
          <a:stretch/>
        </p:blipFill>
        <p:spPr>
          <a:xfrm>
            <a:off x="1644240" y="3342570"/>
            <a:ext cx="2483143" cy="336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61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78F2C7B6-2873-424D-B645-52BB0DC6A2DE}"/>
              </a:ext>
            </a:extLst>
          </p:cNvPr>
          <p:cNvSpPr txBox="1"/>
          <p:nvPr/>
        </p:nvSpPr>
        <p:spPr>
          <a:xfrm>
            <a:off x="985882" y="294423"/>
            <a:ext cx="3078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SVIJEĆE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974D5836-8C17-4597-922A-5BA9B75C652A}"/>
              </a:ext>
            </a:extLst>
          </p:cNvPr>
          <p:cNvSpPr txBox="1"/>
          <p:nvPr/>
        </p:nvSpPr>
        <p:spPr>
          <a:xfrm>
            <a:off x="491454" y="1173421"/>
            <a:ext cx="65570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avolini" panose="03000502040302020204" pitchFamily="66" charset="0"/>
                <a:cs typeface="Cavolini" panose="03000502040302020204" pitchFamily="66" charset="0"/>
              </a:rPr>
              <a:t>Svijeće su izrađene od prirodnoga pčelinjega voska tehnikom motanja satnih osnova, a ukrašene su prirodnim materijalima.</a:t>
            </a:r>
          </a:p>
          <a:p>
            <a:r>
              <a:rPr lang="hr-HR" sz="2000" dirty="0">
                <a:latin typeface="Cavolini" panose="03000502040302020204" pitchFamily="66" charset="0"/>
                <a:cs typeface="Cavolini" panose="03000502040302020204" pitchFamily="66" charset="0"/>
              </a:rPr>
              <a:t>Visina: </a:t>
            </a:r>
          </a:p>
          <a:p>
            <a:r>
              <a:rPr lang="hr-HR" sz="2000" dirty="0">
                <a:latin typeface="Cavolini" panose="03000502040302020204" pitchFamily="66" charset="0"/>
                <a:cs typeface="Cavolini" panose="03000502040302020204" pitchFamily="66" charset="0"/>
              </a:rPr>
              <a:t>- visoka svijeća cca 20 cm</a:t>
            </a:r>
          </a:p>
          <a:p>
            <a:r>
              <a:rPr lang="hr-HR" sz="2000" dirty="0">
                <a:latin typeface="Cavolini" panose="03000502040302020204" pitchFamily="66" charset="0"/>
                <a:cs typeface="Cavolini" panose="03000502040302020204" pitchFamily="66" charset="0"/>
              </a:rPr>
              <a:t>- niska svijeća cca 12 cm</a:t>
            </a:r>
          </a:p>
          <a:p>
            <a:r>
              <a:rPr lang="hr-HR" sz="2000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</a:p>
        </p:txBody>
      </p:sp>
      <p:pic>
        <p:nvPicPr>
          <p:cNvPr id="5" name="Slika 4" descr="Slika na kojoj se prikazuje plavo&#10;&#10;Opis je automatski generiran">
            <a:extLst>
              <a:ext uri="{FF2B5EF4-FFF2-40B4-BE49-F238E27FC236}">
                <a16:creationId xmlns:a16="http://schemas.microsoft.com/office/drawing/2014/main" id="{3DB6B4D0-01D8-4AB7-AB80-5EDCDEC164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8" t="2850" r="11667"/>
          <a:stretch/>
        </p:blipFill>
        <p:spPr>
          <a:xfrm rot="5400000">
            <a:off x="7552145" y="2131627"/>
            <a:ext cx="5329908" cy="331749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17BD247-8CA9-4FED-95BF-05E89150FD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7" t="2088" r="25417"/>
          <a:stretch/>
        </p:blipFill>
        <p:spPr>
          <a:xfrm>
            <a:off x="592282" y="3823702"/>
            <a:ext cx="3472360" cy="263162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8B08F5B0-40DA-4DD1-87E5-A5B66B29B4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2" t="1926" r="22778" b="7472"/>
          <a:stretch/>
        </p:blipFill>
        <p:spPr>
          <a:xfrm rot="5400000">
            <a:off x="4568878" y="2998467"/>
            <a:ext cx="3888968" cy="302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59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6464AB4F-1D27-47DA-B910-4A6C4D860FD7}"/>
              </a:ext>
            </a:extLst>
          </p:cNvPr>
          <p:cNvSpPr txBox="1"/>
          <p:nvPr/>
        </p:nvSpPr>
        <p:spPr>
          <a:xfrm>
            <a:off x="800101" y="556558"/>
            <a:ext cx="6057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KUGLE ZA KUPKU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B2C565E7-4FE7-4937-8775-80EBDF66F1BC}"/>
              </a:ext>
            </a:extLst>
          </p:cNvPr>
          <p:cNvSpPr txBox="1"/>
          <p:nvPr/>
        </p:nvSpPr>
        <p:spPr>
          <a:xfrm>
            <a:off x="800101" y="1598086"/>
            <a:ext cx="6057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avolini" panose="03000502040302020204" pitchFamily="66" charset="0"/>
                <a:cs typeface="Cavolini" panose="03000502040302020204" pitchFamily="66" charset="0"/>
              </a:rPr>
              <a:t>Mirisne kugle za kupku izrađene su od prirodnih sastojaka: soda bikarbona, morska sol, limunska kiselina, maslinovo ulje, eterično ulje lavande, cvijet lavande iz školskoga vrta.</a:t>
            </a:r>
          </a:p>
          <a:p>
            <a:endParaRPr lang="hr-HR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Slika 4" descr="Slika na kojoj se prikazuje plavo&#10;&#10;Opis je automatski generiran">
            <a:extLst>
              <a:ext uri="{FF2B5EF4-FFF2-40B4-BE49-F238E27FC236}">
                <a16:creationId xmlns:a16="http://schemas.microsoft.com/office/drawing/2014/main" id="{BAF89A30-2778-4B8F-9BE6-8F5D9360FA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4" t="28958" r="19693" b="1316"/>
          <a:stretch/>
        </p:blipFill>
        <p:spPr>
          <a:xfrm>
            <a:off x="1143000" y="3757093"/>
            <a:ext cx="4953000" cy="254434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126AF594-D17D-44F6-8018-7F0EE9D4E7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1" t="344" r="13472" b="2"/>
          <a:stretch/>
        </p:blipFill>
        <p:spPr>
          <a:xfrm rot="5400000">
            <a:off x="6370353" y="1668749"/>
            <a:ext cx="6309295" cy="380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15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63AF4339-6A1F-4BA3-9275-9966BEDBBE1F}"/>
              </a:ext>
            </a:extLst>
          </p:cNvPr>
          <p:cNvSpPr txBox="1"/>
          <p:nvPr/>
        </p:nvSpPr>
        <p:spPr>
          <a:xfrm>
            <a:off x="740839" y="507149"/>
            <a:ext cx="9410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UKRASNE DRVENE KUTIJICE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672C9D87-3414-4A93-8A63-A004E4D91BDF}"/>
              </a:ext>
            </a:extLst>
          </p:cNvPr>
          <p:cNvSpPr txBox="1"/>
          <p:nvPr/>
        </p:nvSpPr>
        <p:spPr>
          <a:xfrm>
            <a:off x="581022" y="1517648"/>
            <a:ext cx="39020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avolini" panose="03000502040302020204" pitchFamily="66" charset="0"/>
                <a:cs typeface="Cavolini" panose="03000502040302020204" pitchFamily="66" charset="0"/>
              </a:rPr>
              <a:t>Drvene kutijice ukrašene su blagdanskim motivima tehnikom </a:t>
            </a:r>
            <a:r>
              <a:rPr lang="hr-HR" sz="2000" i="1" dirty="0" err="1">
                <a:latin typeface="Cavolini" panose="03000502040302020204" pitchFamily="66" charset="0"/>
                <a:cs typeface="Cavolini" panose="03000502040302020204" pitchFamily="66" charset="0"/>
              </a:rPr>
              <a:t>decoupage</a:t>
            </a:r>
            <a:r>
              <a:rPr lang="hr-HR" sz="2000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hr-HR" sz="2000" dirty="0">
                <a:latin typeface="Cavolini" panose="03000502040302020204" pitchFamily="66" charset="0"/>
                <a:cs typeface="Cavolini" panose="03000502040302020204" pitchFamily="66" charset="0"/>
              </a:rPr>
              <a:t>U svakoj se kutijici nalazi paketić prigodnih božićnih keksa.</a:t>
            </a:r>
          </a:p>
          <a:p>
            <a:r>
              <a:rPr lang="hr-HR" sz="2000" dirty="0">
                <a:latin typeface="Cavolini" panose="03000502040302020204" pitchFamily="66" charset="0"/>
                <a:cs typeface="Cavolini" panose="03000502040302020204" pitchFamily="66" charset="0"/>
              </a:rPr>
              <a:t>Dimenzija: 10 X 6 cm</a:t>
            </a:r>
          </a:p>
          <a:p>
            <a:endParaRPr lang="hr-HR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7" name="Slika 6" descr="Slika na kojoj se prikazuje plavo, stolnjak, nekoliko&#10;&#10;Opis je automatski generiran">
            <a:extLst>
              <a:ext uri="{FF2B5EF4-FFF2-40B4-BE49-F238E27FC236}">
                <a16:creationId xmlns:a16="http://schemas.microsoft.com/office/drawing/2014/main" id="{376B99B5-FE77-4DCE-B094-0678791B89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45" r="2499" b="7916"/>
          <a:stretch/>
        </p:blipFill>
        <p:spPr>
          <a:xfrm>
            <a:off x="5038724" y="1399241"/>
            <a:ext cx="6919033" cy="293467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95BB3A9E-A301-4E82-B161-33851AD16B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t="139" r="18730" b="3889"/>
          <a:stretch/>
        </p:blipFill>
        <p:spPr>
          <a:xfrm rot="16200000">
            <a:off x="1273807" y="3826713"/>
            <a:ext cx="1938992" cy="3591252"/>
          </a:xfrm>
          <a:prstGeom prst="rect">
            <a:avLst/>
          </a:prstGeom>
        </p:spPr>
      </p:pic>
      <p:pic>
        <p:nvPicPr>
          <p:cNvPr id="13" name="Slika 12" descr="Slika na kojoj se prikazuje tekst&#10;&#10;Opis je automatski generiran">
            <a:extLst>
              <a:ext uri="{FF2B5EF4-FFF2-40B4-BE49-F238E27FC236}">
                <a16:creationId xmlns:a16="http://schemas.microsoft.com/office/drawing/2014/main" id="{92AAB9D4-BA14-4433-B9A2-7D33B1F15C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7" t="4028" r="15497" b="7222"/>
          <a:stretch/>
        </p:blipFill>
        <p:spPr>
          <a:xfrm rot="16200000">
            <a:off x="5223406" y="3916159"/>
            <a:ext cx="1938992" cy="3419693"/>
          </a:xfrm>
          <a:prstGeom prst="rect">
            <a:avLst/>
          </a:prstGeom>
        </p:spPr>
      </p:pic>
      <p:pic>
        <p:nvPicPr>
          <p:cNvPr id="15" name="Slika 14" descr="Slika na kojoj se prikazuje tekst, na zatvorenom, zamatanje darova&#10;&#10;Opis je automatski generiran">
            <a:extLst>
              <a:ext uri="{FF2B5EF4-FFF2-40B4-BE49-F238E27FC236}">
                <a16:creationId xmlns:a16="http://schemas.microsoft.com/office/drawing/2014/main" id="{6393E3C7-CE9F-4427-A3EA-120F46E9C8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4" t="12778" r="22963" b="4861"/>
          <a:stretch/>
        </p:blipFill>
        <p:spPr>
          <a:xfrm rot="16200000">
            <a:off x="9202496" y="3797221"/>
            <a:ext cx="1938994" cy="365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611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</TotalTime>
  <Words>388</Words>
  <Application>Microsoft Office PowerPoint</Application>
  <PresentationFormat>Široki zaslon</PresentationFormat>
  <Paragraphs>43</Paragraphs>
  <Slides>13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Cavolini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m10404@365pronow.com</dc:creator>
  <cp:lastModifiedBy>jadranka.bjelica1@skole.hr</cp:lastModifiedBy>
  <cp:revision>12</cp:revision>
  <dcterms:created xsi:type="dcterms:W3CDTF">2020-12-03T11:00:06Z</dcterms:created>
  <dcterms:modified xsi:type="dcterms:W3CDTF">2025-04-14T17:01:14Z</dcterms:modified>
</cp:coreProperties>
</file>